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3" r:id="rId5"/>
    <p:sldId id="264" r:id="rId6"/>
    <p:sldId id="265" r:id="rId7"/>
    <p:sldId id="266" r:id="rId8"/>
    <p:sldId id="262" r:id="rId9"/>
    <p:sldId id="267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2742C3-EF52-4E54-846F-26283264A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0" dirty="0"/>
          </a:p>
          <a:p>
            <a:pPr marL="0" indent="0" algn="ctr">
              <a:buNone/>
            </a:pPr>
            <a:endParaRPr lang="cs-CZ" sz="8000" dirty="0"/>
          </a:p>
          <a:p>
            <a:pPr marL="0" indent="0" algn="ctr">
              <a:buNone/>
            </a:pPr>
            <a:r>
              <a:rPr lang="cs-CZ" sz="8000" dirty="0">
                <a:solidFill>
                  <a:srgbClr val="00B0F0"/>
                </a:solidFill>
              </a:rPr>
              <a:t>SLOVESA</a:t>
            </a:r>
          </a:p>
          <a:p>
            <a:pPr marL="0" indent="0" algn="ctr">
              <a:buNone/>
            </a:pPr>
            <a:r>
              <a:rPr lang="cs-CZ" sz="2800" dirty="0"/>
              <a:t> 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1888256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Slovesný vid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00B0F0"/>
                </a:solidFill>
              </a:rPr>
              <a:t>dokonavý </a:t>
            </a:r>
          </a:p>
          <a:p>
            <a:pPr lvl="1"/>
            <a:r>
              <a:rPr lang="cs-CZ" b="1" dirty="0"/>
              <a:t> </a:t>
            </a:r>
            <a:r>
              <a:rPr lang="cs-CZ" sz="3200" b="1" dirty="0">
                <a:solidFill>
                  <a:srgbClr val="002060"/>
                </a:solidFill>
              </a:rPr>
              <a:t>vyjadřuje děj ohraničený  </a:t>
            </a:r>
            <a:endParaRPr lang="cs-CZ" sz="3200" dirty="0">
              <a:solidFill>
                <a:srgbClr val="002060"/>
              </a:solidFill>
            </a:endParaRPr>
          </a:p>
          <a:p>
            <a:pPr lvl="2"/>
            <a:r>
              <a:rPr lang="cs-CZ" b="1" dirty="0"/>
              <a:t>jen v </a:t>
            </a:r>
            <a:r>
              <a:rPr lang="cs-CZ" b="1" dirty="0">
                <a:solidFill>
                  <a:srgbClr val="FFFF00"/>
                </a:solidFill>
              </a:rPr>
              <a:t>čase minulém </a:t>
            </a:r>
            <a:r>
              <a:rPr lang="cs-CZ" b="1" dirty="0"/>
              <a:t>( přečetl) a </a:t>
            </a:r>
            <a:r>
              <a:rPr lang="cs-CZ" b="1" dirty="0">
                <a:solidFill>
                  <a:srgbClr val="FFFF00"/>
                </a:solidFill>
              </a:rPr>
              <a:t>budoucím</a:t>
            </a:r>
            <a:r>
              <a:rPr lang="cs-CZ" b="1" dirty="0"/>
              <a:t> ( přečte)    </a:t>
            </a:r>
            <a:endParaRPr lang="cs-CZ" dirty="0"/>
          </a:p>
          <a:p>
            <a:endParaRPr lang="cs-CZ" sz="4000" b="1" dirty="0">
              <a:solidFill>
                <a:srgbClr val="FF0000"/>
              </a:solidFill>
            </a:endParaRPr>
          </a:p>
          <a:p>
            <a:r>
              <a:rPr lang="cs-CZ" sz="4000" b="1" dirty="0">
                <a:solidFill>
                  <a:srgbClr val="00B0F0"/>
                </a:solidFill>
              </a:rPr>
              <a:t>nedokonavý </a:t>
            </a:r>
          </a:p>
          <a:p>
            <a:pPr lvl="1"/>
            <a:r>
              <a:rPr lang="cs-CZ" sz="2800" b="1" dirty="0">
                <a:solidFill>
                  <a:srgbClr val="002060"/>
                </a:solidFill>
              </a:rPr>
              <a:t>vyjadřuje děj neohraničený, stále probíhající     </a:t>
            </a:r>
          </a:p>
          <a:p>
            <a:pPr lvl="2"/>
            <a:r>
              <a:rPr lang="cs-CZ" b="1" dirty="0"/>
              <a:t>v </a:t>
            </a:r>
            <a:r>
              <a:rPr lang="cs-CZ" b="1" dirty="0">
                <a:solidFill>
                  <a:srgbClr val="FFFF00"/>
                </a:solidFill>
              </a:rPr>
              <a:t>čase přítomném </a:t>
            </a:r>
            <a:r>
              <a:rPr lang="cs-CZ" b="1" dirty="0"/>
              <a:t>( čte) , </a:t>
            </a:r>
            <a:r>
              <a:rPr lang="cs-CZ" b="1" dirty="0">
                <a:solidFill>
                  <a:srgbClr val="FFFF00"/>
                </a:solidFill>
              </a:rPr>
              <a:t>minulém</a:t>
            </a:r>
            <a:r>
              <a:rPr lang="cs-CZ" b="1" dirty="0"/>
              <a:t> (četl), </a:t>
            </a:r>
            <a:r>
              <a:rPr lang="cs-CZ" b="1" dirty="0">
                <a:solidFill>
                  <a:srgbClr val="FFFF00"/>
                </a:solidFill>
              </a:rPr>
              <a:t>budoucím </a:t>
            </a:r>
            <a:r>
              <a:rPr lang="cs-CZ" b="1" dirty="0"/>
              <a:t>( bude číst)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70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Třídy a vzory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799058"/>
              </p:ext>
            </p:extLst>
          </p:nvPr>
        </p:nvGraphicFramePr>
        <p:xfrm>
          <a:off x="457200" y="1268761"/>
          <a:ext cx="8229599" cy="525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B0F0"/>
                          </a:solidFill>
                        </a:rPr>
                        <a:t>třídy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cs-CZ" sz="2400" dirty="0">
                          <a:solidFill>
                            <a:srgbClr val="00B0F0"/>
                          </a:solidFill>
                        </a:rPr>
                        <a:t>třída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cs-CZ" sz="2400" dirty="0">
                          <a:solidFill>
                            <a:srgbClr val="FFC000"/>
                          </a:solidFill>
                        </a:rPr>
                        <a:t>-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B0F0"/>
                          </a:solidFill>
                        </a:rPr>
                        <a:t>2. třída</a:t>
                      </a:r>
                    </a:p>
                    <a:p>
                      <a:pPr algn="ctr"/>
                      <a:r>
                        <a:rPr lang="cs-CZ" sz="2400" dirty="0">
                          <a:solidFill>
                            <a:srgbClr val="FFC000"/>
                          </a:solidFill>
                        </a:rPr>
                        <a:t> - 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B0F0"/>
                          </a:solidFill>
                        </a:rPr>
                        <a:t>3. třída</a:t>
                      </a:r>
                    </a:p>
                    <a:p>
                      <a:pPr algn="ctr"/>
                      <a:r>
                        <a:rPr lang="cs-CZ" sz="2400" dirty="0">
                          <a:solidFill>
                            <a:srgbClr val="FFC000"/>
                          </a:solidFill>
                        </a:rPr>
                        <a:t>- 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B0F0"/>
                          </a:solidFill>
                        </a:rPr>
                        <a:t>4. třída</a:t>
                      </a:r>
                    </a:p>
                    <a:p>
                      <a:pPr algn="ctr"/>
                      <a:r>
                        <a:rPr lang="cs-CZ" sz="2400" dirty="0">
                          <a:solidFill>
                            <a:srgbClr val="FFC000"/>
                          </a:solidFill>
                        </a:rPr>
                        <a:t>- 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00B0F0"/>
                          </a:solidFill>
                        </a:rPr>
                        <a:t>5. třída</a:t>
                      </a:r>
                    </a:p>
                    <a:p>
                      <a:pPr algn="ctr"/>
                      <a:r>
                        <a:rPr lang="cs-CZ" sz="2400" dirty="0">
                          <a:solidFill>
                            <a:srgbClr val="FFC000"/>
                          </a:solidFill>
                        </a:rPr>
                        <a:t>- 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592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rgbClr val="00B0F0"/>
                          </a:solidFill>
                        </a:rPr>
                        <a:t>vzory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rgbClr val="FFC000"/>
                          </a:solidFill>
                        </a:rPr>
                        <a:t>tvrdé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nese (nesl)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tiskne (tiskl)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kryje (kryl)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prosí (prosil)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dělá (dělal)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5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bere (bral)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mine (minul)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kupuje (kupoval)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trpí </a:t>
                      </a:r>
                    </a:p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(trpěl, trp!)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59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začne (začal)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sází (sázel,</a:t>
                      </a:r>
                    </a:p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sázej!)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59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rgbClr val="FFC000"/>
                          </a:solidFill>
                        </a:rPr>
                        <a:t>měkké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maže (mazal)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cs-CZ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59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peče (pekl)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359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umře (umřel)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cs-CZ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855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Slovesný tvar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B0F0"/>
                </a:solidFill>
              </a:rPr>
              <a:t>určitý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/>
              <a:t>– může vyjádřit osobu a číslo </a:t>
            </a:r>
          </a:p>
          <a:p>
            <a:pPr marL="0" indent="0">
              <a:buNone/>
            </a:pPr>
            <a:r>
              <a:rPr lang="cs-CZ" sz="2800" b="1" dirty="0"/>
              <a:t>             (volám, voláš, volá, voláme,…)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>
                <a:solidFill>
                  <a:srgbClr val="00B0F0"/>
                </a:solidFill>
              </a:rPr>
              <a:t>neurčitý</a:t>
            </a:r>
            <a:r>
              <a:rPr lang="cs-CZ" sz="2800" b="1" dirty="0"/>
              <a:t> – nemůže vyjádřit osobu a číslo </a:t>
            </a:r>
          </a:p>
          <a:p>
            <a:pPr marL="0" indent="0">
              <a:buNone/>
            </a:pPr>
            <a:r>
              <a:rPr lang="cs-CZ" sz="2800" b="1" dirty="0"/>
              <a:t>                 (volat, být volán)</a:t>
            </a:r>
            <a:endParaRPr lang="cs-CZ" sz="2800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>
                <a:solidFill>
                  <a:srgbClr val="FFC000"/>
                </a:solidFill>
              </a:rPr>
              <a:t>jednoduchý</a:t>
            </a:r>
            <a:r>
              <a:rPr lang="cs-CZ" sz="2800" b="1" dirty="0"/>
              <a:t> – je vyjádřen jedním slovesem </a:t>
            </a:r>
          </a:p>
          <a:p>
            <a:pPr marL="0" indent="0">
              <a:buNone/>
            </a:pPr>
            <a:r>
              <a:rPr lang="cs-CZ" sz="2800" b="1" dirty="0"/>
              <a:t>                      (spát, smát se, zpívá )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>
                <a:solidFill>
                  <a:srgbClr val="FFC000"/>
                </a:solidFill>
              </a:rPr>
              <a:t>složený </a:t>
            </a:r>
            <a:r>
              <a:rPr lang="cs-CZ" sz="2800" b="1" dirty="0">
                <a:solidFill>
                  <a:schemeClr val="tx1"/>
                </a:solidFill>
              </a:rPr>
              <a:t>–</a:t>
            </a:r>
            <a:r>
              <a:rPr lang="cs-CZ" sz="2800" b="1" dirty="0">
                <a:solidFill>
                  <a:srgbClr val="FFC000"/>
                </a:solidFill>
              </a:rPr>
              <a:t> </a:t>
            </a:r>
            <a:r>
              <a:rPr lang="cs-CZ" sz="2800" b="1" dirty="0"/>
              <a:t>je vyjádřen dvěma/více slovesy </a:t>
            </a:r>
          </a:p>
          <a:p>
            <a:pPr marL="0" indent="0">
              <a:buNone/>
            </a:pPr>
            <a:r>
              <a:rPr lang="cs-CZ" sz="2800" b="1" dirty="0"/>
              <a:t>                (odešel jsem, smál jsem se,  </a:t>
            </a:r>
          </a:p>
          <a:p>
            <a:pPr marL="0" indent="0">
              <a:buNone/>
            </a:pPr>
            <a:r>
              <a:rPr lang="cs-CZ" sz="2800" b="1" dirty="0"/>
              <a:t>                 přáli bychom si)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494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Příčestí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600" b="1" dirty="0">
                <a:solidFill>
                  <a:srgbClr val="00B0F0"/>
                </a:solidFill>
              </a:rPr>
              <a:t>činné (minulé) </a:t>
            </a:r>
          </a:p>
          <a:p>
            <a:pPr lvl="1"/>
            <a:r>
              <a:rPr lang="cs-CZ" sz="3200" b="1" dirty="0"/>
              <a:t> </a:t>
            </a:r>
            <a:r>
              <a:rPr lang="cs-CZ" sz="3200" b="1" dirty="0">
                <a:solidFill>
                  <a:srgbClr val="002060"/>
                </a:solidFill>
              </a:rPr>
              <a:t>slovesné tvary zakončené na : </a:t>
            </a:r>
          </a:p>
          <a:p>
            <a:pPr lvl="2"/>
            <a:r>
              <a:rPr lang="cs-CZ" sz="3200" b="1" dirty="0">
                <a:solidFill>
                  <a:srgbClr val="FFC000"/>
                </a:solidFill>
              </a:rPr>
              <a:t> -l, -la,-</a:t>
            </a:r>
            <a:r>
              <a:rPr lang="cs-CZ" sz="3200" b="1" dirty="0" err="1">
                <a:solidFill>
                  <a:srgbClr val="FFC000"/>
                </a:solidFill>
              </a:rPr>
              <a:t>lo</a:t>
            </a:r>
            <a:r>
              <a:rPr lang="cs-CZ" sz="3200" b="1" dirty="0">
                <a:solidFill>
                  <a:srgbClr val="FFC000"/>
                </a:solidFill>
              </a:rPr>
              <a:t>, -</a:t>
            </a:r>
            <a:r>
              <a:rPr lang="cs-CZ" sz="3200" b="1" dirty="0" err="1">
                <a:solidFill>
                  <a:srgbClr val="FFC000"/>
                </a:solidFill>
              </a:rPr>
              <a:t>li</a:t>
            </a:r>
            <a:r>
              <a:rPr lang="cs-CZ" sz="3200" b="1" dirty="0">
                <a:solidFill>
                  <a:srgbClr val="FFC000"/>
                </a:solidFill>
              </a:rPr>
              <a:t>, -</a:t>
            </a:r>
            <a:r>
              <a:rPr lang="cs-CZ" sz="3200" b="1" dirty="0" err="1">
                <a:solidFill>
                  <a:srgbClr val="FFC000"/>
                </a:solidFill>
              </a:rPr>
              <a:t>ly</a:t>
            </a:r>
            <a:r>
              <a:rPr lang="cs-CZ" sz="3200" b="1" dirty="0">
                <a:solidFill>
                  <a:srgbClr val="FFC000"/>
                </a:solidFill>
              </a:rPr>
              <a:t>, -la</a:t>
            </a:r>
            <a:endParaRPr lang="cs-CZ" sz="3200" dirty="0">
              <a:solidFill>
                <a:srgbClr val="FFC000"/>
              </a:solidFill>
            </a:endParaRPr>
          </a:p>
          <a:p>
            <a:pPr lvl="1"/>
            <a:r>
              <a:rPr lang="cs-CZ" sz="3600" b="1" dirty="0"/>
              <a:t>( přišel, přišla, přišlo, přišli, přišly, přišla)</a:t>
            </a:r>
            <a:endParaRPr lang="cs-CZ" sz="3600" dirty="0"/>
          </a:p>
          <a:p>
            <a:pPr marL="0" indent="0">
              <a:buNone/>
            </a:pPr>
            <a:endParaRPr lang="cs-CZ" sz="3600" dirty="0"/>
          </a:p>
          <a:p>
            <a:r>
              <a:rPr lang="cs-CZ" sz="3600" b="1" dirty="0">
                <a:solidFill>
                  <a:srgbClr val="00B0F0"/>
                </a:solidFill>
              </a:rPr>
              <a:t>trpné </a:t>
            </a:r>
          </a:p>
          <a:p>
            <a:pPr lvl="1"/>
            <a:r>
              <a:rPr lang="cs-CZ" sz="3200" b="1" dirty="0">
                <a:solidFill>
                  <a:srgbClr val="002060"/>
                </a:solidFill>
              </a:rPr>
              <a:t>slovesné tvary zakončené na :</a:t>
            </a:r>
          </a:p>
          <a:p>
            <a:pPr lvl="2"/>
            <a:r>
              <a:rPr lang="cs-CZ" sz="3200" b="1" dirty="0"/>
              <a:t> </a:t>
            </a:r>
            <a:r>
              <a:rPr lang="cs-CZ" sz="3200" b="1" dirty="0">
                <a:solidFill>
                  <a:srgbClr val="FFC000"/>
                </a:solidFill>
              </a:rPr>
              <a:t>–en, -n, -t </a:t>
            </a:r>
          </a:p>
          <a:p>
            <a:pPr lvl="1"/>
            <a:r>
              <a:rPr lang="cs-CZ" sz="3600" b="1" dirty="0"/>
              <a:t>( nesen, hnán, bit) 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33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SLOVESA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85740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4000" b="1" dirty="0">
                <a:solidFill>
                  <a:schemeClr val="tx1"/>
                </a:solidFill>
              </a:rPr>
              <a:t>  </a:t>
            </a:r>
            <a:r>
              <a:rPr lang="cs-CZ" sz="4000" b="1" dirty="0">
                <a:solidFill>
                  <a:srgbClr val="00B0F0"/>
                </a:solidFill>
              </a:rPr>
              <a:t>vyjadřují děj </a:t>
            </a:r>
          </a:p>
          <a:p>
            <a:pPr marL="365760" lvl="1" indent="0">
              <a:buNone/>
            </a:pPr>
            <a:r>
              <a:rPr lang="cs-CZ" sz="4000" b="1" dirty="0"/>
              <a:t>	- tj. činnost podmětu (nesu, jdu)</a:t>
            </a:r>
          </a:p>
          <a:p>
            <a:pPr marL="365760" lvl="1" indent="0">
              <a:buNone/>
            </a:pPr>
            <a:r>
              <a:rPr lang="cs-CZ" sz="4000" b="1" dirty="0"/>
              <a:t>	- stav podmětu (žiji, ležím)</a:t>
            </a:r>
          </a:p>
          <a:p>
            <a:pPr marL="365760" lvl="1" indent="0">
              <a:buNone/>
            </a:pPr>
            <a:r>
              <a:rPr lang="cs-CZ" sz="4000" b="1" dirty="0"/>
              <a:t>	- změnu stavu (stárnu, zčervenám</a:t>
            </a:r>
          </a:p>
          <a:p>
            <a:pPr marL="365760" lvl="1" indent="0">
              <a:buNone/>
            </a:pPr>
            <a:endParaRPr lang="cs-CZ" sz="4000" b="1" dirty="0"/>
          </a:p>
          <a:p>
            <a:pPr marL="365760" lvl="1" indent="0">
              <a:buNone/>
            </a:pPr>
            <a:r>
              <a:rPr lang="cs-CZ" sz="4000" b="1" dirty="0">
                <a:solidFill>
                  <a:srgbClr val="00B0F0"/>
                </a:solidFill>
              </a:rPr>
              <a:t>jsou to slova ohebná, časují se</a:t>
            </a:r>
          </a:p>
          <a:p>
            <a:pPr marL="365760" lvl="1" indent="0">
              <a:buNone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3655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cs-CZ" sz="4000" dirty="0"/>
              <a:t>Mluvnické významy sloves</a:t>
            </a:r>
            <a:br>
              <a:rPr lang="cs-CZ" sz="4000" dirty="0"/>
            </a:br>
            <a:r>
              <a:rPr lang="cs-CZ" sz="4000" dirty="0"/>
              <a:t>( co u sloves  určujeme)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/>
          </a:bodyPr>
          <a:lstStyle/>
          <a:p>
            <a:r>
              <a:rPr lang="cs-CZ" sz="3200" b="1" dirty="0"/>
              <a:t>osoba</a:t>
            </a:r>
          </a:p>
          <a:p>
            <a:r>
              <a:rPr lang="cs-CZ" sz="3200" b="1" dirty="0"/>
              <a:t>číslo </a:t>
            </a:r>
          </a:p>
          <a:p>
            <a:r>
              <a:rPr lang="cs-CZ" sz="3200" b="1" dirty="0"/>
              <a:t>způsob </a:t>
            </a:r>
          </a:p>
          <a:p>
            <a:r>
              <a:rPr lang="cs-CZ" sz="3200" b="1" dirty="0"/>
              <a:t>čas</a:t>
            </a:r>
          </a:p>
          <a:p>
            <a:r>
              <a:rPr lang="cs-CZ" sz="3200" b="1" dirty="0"/>
              <a:t>slovesný rod</a:t>
            </a:r>
          </a:p>
          <a:p>
            <a:r>
              <a:rPr lang="cs-CZ" sz="3200" b="1" dirty="0"/>
              <a:t>slovesný vid </a:t>
            </a:r>
          </a:p>
          <a:p>
            <a:r>
              <a:rPr lang="cs-CZ" sz="3200" b="1" dirty="0"/>
              <a:t>třídu </a:t>
            </a:r>
          </a:p>
          <a:p>
            <a:r>
              <a:rPr lang="cs-CZ" sz="3200" b="1" dirty="0"/>
              <a:t>vzor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61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Osoba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jednotné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sz="4800" dirty="0">
                <a:solidFill>
                  <a:srgbClr val="002060"/>
                </a:solidFill>
              </a:rPr>
              <a:t>já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FFC000"/>
                </a:solidFill>
              </a:rPr>
              <a:t>ty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00B050"/>
                </a:solidFill>
              </a:rPr>
              <a:t>on, ona, ono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množné</a:t>
            </a:r>
            <a:r>
              <a:rPr lang="cs-CZ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sz="4800" dirty="0">
                <a:solidFill>
                  <a:srgbClr val="002060"/>
                </a:solidFill>
              </a:rPr>
              <a:t>my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FFC000"/>
                </a:solidFill>
              </a:rPr>
              <a:t>vy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00B050"/>
                </a:solidFill>
              </a:rPr>
              <a:t>oni, ony, ona</a:t>
            </a:r>
          </a:p>
        </p:txBody>
      </p:sp>
    </p:spTree>
    <p:extLst>
      <p:ext uri="{BB962C8B-B14F-4D97-AF65-F5344CB8AC3E}">
        <p14:creationId xmlns:p14="http://schemas.microsoft.com/office/powerpoint/2010/main" val="322647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Čísla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jednotné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5400" dirty="0">
                <a:solidFill>
                  <a:srgbClr val="002060"/>
                </a:solidFill>
              </a:rPr>
              <a:t>nesu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FFC000"/>
                </a:solidFill>
              </a:rPr>
              <a:t>neseš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00B050"/>
                </a:solidFill>
              </a:rPr>
              <a:t>nese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množné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5400" dirty="0">
                <a:solidFill>
                  <a:srgbClr val="002060"/>
                </a:solidFill>
              </a:rPr>
              <a:t>neseme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FFC000"/>
                </a:solidFill>
              </a:rPr>
              <a:t>nesete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00B050"/>
                </a:solidFill>
              </a:rPr>
              <a:t>nesou</a:t>
            </a:r>
            <a:r>
              <a:rPr lang="cs-CZ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809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Způsob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dirty="0"/>
              <a:t>a) </a:t>
            </a:r>
            <a:r>
              <a:rPr lang="cs-CZ" sz="3200" b="1" dirty="0">
                <a:solidFill>
                  <a:srgbClr val="00B0F0"/>
                </a:solidFill>
              </a:rPr>
              <a:t>oznamovací </a:t>
            </a:r>
            <a:r>
              <a:rPr lang="cs-CZ" sz="3200" b="1" dirty="0"/>
              <a:t> </a:t>
            </a:r>
          </a:p>
          <a:p>
            <a:pPr marL="274320" lvl="1" indent="0">
              <a:buNone/>
            </a:pPr>
            <a:r>
              <a:rPr lang="cs-CZ" sz="3200" b="1" dirty="0"/>
              <a:t>(volám, voláš, volá, voláme, voláte, volají)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b) </a:t>
            </a:r>
            <a:r>
              <a:rPr lang="cs-CZ" sz="3200" b="1" dirty="0">
                <a:solidFill>
                  <a:srgbClr val="00B0F0"/>
                </a:solidFill>
              </a:rPr>
              <a:t>rozkazovací </a:t>
            </a:r>
          </a:p>
          <a:p>
            <a:pPr marL="0" indent="0">
              <a:buNone/>
            </a:pPr>
            <a:r>
              <a:rPr lang="cs-CZ" sz="3200" b="1" dirty="0"/>
              <a:t>   (volej, volejme, volejte)</a:t>
            </a:r>
          </a:p>
          <a:p>
            <a:pPr marL="0" indent="0">
              <a:buNone/>
            </a:pPr>
            <a:r>
              <a:rPr lang="cs-CZ" sz="3200" b="1" dirty="0"/>
              <a:t>c) </a:t>
            </a:r>
            <a:r>
              <a:rPr lang="cs-CZ" sz="3200" b="1" dirty="0">
                <a:solidFill>
                  <a:srgbClr val="00B0F0"/>
                </a:solidFill>
              </a:rPr>
              <a:t>podmiňovací </a:t>
            </a:r>
          </a:p>
          <a:p>
            <a:pPr marL="0" indent="0">
              <a:buNone/>
            </a:pPr>
            <a:r>
              <a:rPr lang="cs-CZ" sz="3200" b="1" dirty="0"/>
              <a:t>	   -   přítomný</a:t>
            </a:r>
          </a:p>
          <a:p>
            <a:pPr marL="0" indent="0">
              <a:buNone/>
            </a:pPr>
            <a:r>
              <a:rPr lang="cs-CZ" sz="3200" b="1" dirty="0"/>
              <a:t>           -    minulý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9992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/>
              <a:t>Způsob podmiňovací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800" dirty="0">
                <a:solidFill>
                  <a:srgbClr val="00B0F0"/>
                </a:solidFill>
              </a:rPr>
              <a:t>přítomný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>
                <a:solidFill>
                  <a:srgbClr val="002060"/>
                </a:solidFill>
              </a:rPr>
              <a:t>1. volal bych</a:t>
            </a:r>
          </a:p>
          <a:p>
            <a:r>
              <a:rPr lang="cs-CZ" sz="2800" b="1" dirty="0">
                <a:solidFill>
                  <a:srgbClr val="FFC000"/>
                </a:solidFill>
              </a:rPr>
              <a:t>2.  volal bys 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3.  volal by</a:t>
            </a:r>
            <a:r>
              <a:rPr lang="cs-CZ" sz="2800" b="1" dirty="0"/>
              <a:t>	</a:t>
            </a:r>
          </a:p>
          <a:p>
            <a:pPr marL="0" indent="0">
              <a:buNone/>
            </a:pPr>
            <a:r>
              <a:rPr lang="cs-CZ" sz="2800" b="1" dirty="0"/>
              <a:t>	                                                                                          	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1. volali bychom</a:t>
            </a:r>
          </a:p>
          <a:p>
            <a:r>
              <a:rPr lang="cs-CZ" sz="2800" b="1" dirty="0">
                <a:solidFill>
                  <a:srgbClr val="FFC000"/>
                </a:solidFill>
              </a:rPr>
              <a:t>2. volali byste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3. volali by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800" dirty="0">
                <a:solidFill>
                  <a:srgbClr val="00B0F0"/>
                </a:solidFill>
              </a:rPr>
              <a:t>minulý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6"/>
          </a:xfrm>
        </p:spPr>
        <p:txBody>
          <a:bodyPr>
            <a:normAutofit fontScale="62500" lnSpcReduction="20000"/>
          </a:bodyPr>
          <a:lstStyle/>
          <a:p>
            <a:r>
              <a:rPr lang="cs-CZ" sz="2600" b="1" dirty="0">
                <a:solidFill>
                  <a:srgbClr val="002060"/>
                </a:solidFill>
              </a:rPr>
              <a:t>1.  byl bych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býval bych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byl bych býval volal</a:t>
            </a:r>
            <a:endParaRPr lang="cs-CZ" sz="2600" dirty="0">
              <a:solidFill>
                <a:srgbClr val="002060"/>
              </a:solidFill>
            </a:endParaRPr>
          </a:p>
          <a:p>
            <a:r>
              <a:rPr lang="cs-CZ" sz="2600" b="1" dirty="0">
                <a:solidFill>
                  <a:srgbClr val="FFC000"/>
                </a:solidFill>
              </a:rPr>
              <a:t>2.  byl bys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býval bys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byl bys býval volal  </a:t>
            </a:r>
            <a:r>
              <a:rPr lang="cs-CZ" sz="2600" b="1" dirty="0"/>
              <a:t>                                                            </a:t>
            </a:r>
            <a:endParaRPr lang="cs-CZ" sz="2600" dirty="0"/>
          </a:p>
          <a:p>
            <a:r>
              <a:rPr lang="cs-CZ" sz="2600" b="1" dirty="0">
                <a:solidFill>
                  <a:srgbClr val="00B050"/>
                </a:solidFill>
              </a:rPr>
              <a:t> 3. byl by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          býval by volal,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          byl by  býval volal</a:t>
            </a:r>
            <a:endParaRPr lang="cs-CZ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600" dirty="0">
              <a:solidFill>
                <a:srgbClr val="00B050"/>
              </a:solidFill>
            </a:endParaRPr>
          </a:p>
          <a:p>
            <a:pPr lvl="0"/>
            <a:r>
              <a:rPr lang="cs-CZ" sz="2600" b="1" dirty="0">
                <a:solidFill>
                  <a:srgbClr val="002060"/>
                </a:solidFill>
              </a:rPr>
              <a:t>1. byli bychom volali, 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bývali bychom volali</a:t>
            </a:r>
            <a:r>
              <a:rPr lang="cs-CZ" sz="2600" dirty="0">
                <a:solidFill>
                  <a:srgbClr val="002060"/>
                </a:solidFill>
              </a:rPr>
              <a:t>, 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byli bychom bývali volali</a:t>
            </a:r>
            <a:endParaRPr lang="cs-CZ" sz="2600" dirty="0">
              <a:solidFill>
                <a:srgbClr val="002060"/>
              </a:solidFill>
            </a:endParaRPr>
          </a:p>
          <a:p>
            <a:pPr lvl="0"/>
            <a:r>
              <a:rPr lang="cs-CZ" sz="2600" b="1" dirty="0">
                <a:solidFill>
                  <a:srgbClr val="FFC000"/>
                </a:solidFill>
              </a:rPr>
              <a:t>2. byli byste volali,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bývali byste volali,</a:t>
            </a:r>
            <a:endParaRPr lang="cs-CZ" sz="2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byli byste bývali volali</a:t>
            </a:r>
            <a:endParaRPr lang="cs-CZ" sz="2600" dirty="0">
              <a:solidFill>
                <a:srgbClr val="FFC000"/>
              </a:solidFill>
            </a:endParaRPr>
          </a:p>
          <a:p>
            <a:pPr lvl="0"/>
            <a:r>
              <a:rPr lang="cs-CZ" sz="2600" b="1" dirty="0">
                <a:solidFill>
                  <a:srgbClr val="00B050"/>
                </a:solidFill>
              </a:rPr>
              <a:t>3. byli by volali, bývali by volali, 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          byli by bývali volali</a:t>
            </a:r>
            <a:endParaRPr lang="cs-CZ" sz="2600" dirty="0">
              <a:solidFill>
                <a:srgbClr val="00B050"/>
              </a:solidFill>
            </a:endParaRPr>
          </a:p>
          <a:p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7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7200" dirty="0"/>
              <a:t>Čas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b="1" dirty="0">
                <a:solidFill>
                  <a:srgbClr val="00B0F0"/>
                </a:solidFill>
              </a:rPr>
              <a:t>přítomný </a:t>
            </a:r>
          </a:p>
          <a:p>
            <a:pPr lvl="1"/>
            <a:r>
              <a:rPr lang="cs-CZ" sz="2400" b="1" dirty="0"/>
              <a:t>(dělám, děláš, dělá, děláme, děláte, dělají)</a:t>
            </a:r>
            <a:endParaRPr lang="cs-CZ" sz="2400" dirty="0"/>
          </a:p>
          <a:p>
            <a:r>
              <a:rPr lang="cs-CZ" sz="3000" b="1" dirty="0">
                <a:solidFill>
                  <a:srgbClr val="00B0F0"/>
                </a:solidFill>
              </a:rPr>
              <a:t>minulý</a:t>
            </a:r>
          </a:p>
          <a:p>
            <a:pPr lvl="1"/>
            <a:r>
              <a:rPr lang="cs-CZ" sz="2600" b="1" dirty="0"/>
              <a:t>( dělal jsem, dělal jsi, dělal, dělali jsme, dělali jste, dělali) </a:t>
            </a:r>
            <a:endParaRPr lang="cs-CZ" sz="2600" dirty="0"/>
          </a:p>
          <a:p>
            <a:r>
              <a:rPr lang="cs-CZ" sz="3000" b="1" dirty="0">
                <a:solidFill>
                  <a:srgbClr val="00B0F0"/>
                </a:solidFill>
              </a:rPr>
              <a:t>budoucí </a:t>
            </a:r>
          </a:p>
          <a:p>
            <a:pPr lvl="1"/>
            <a:r>
              <a:rPr lang="cs-CZ" sz="2400" b="1" dirty="0">
                <a:solidFill>
                  <a:srgbClr val="002060"/>
                </a:solidFill>
              </a:rPr>
              <a:t>u sloves nedokonavých -  infinitiv + tvar budu, budeš, …</a:t>
            </a:r>
            <a:r>
              <a:rPr lang="cs-CZ" sz="2400" b="1" dirty="0"/>
              <a:t>                      </a:t>
            </a:r>
            <a:endParaRPr lang="cs-CZ" sz="2400" dirty="0"/>
          </a:p>
          <a:p>
            <a:r>
              <a:rPr lang="cs-CZ" b="1" dirty="0"/>
              <a:t>                         budu dělat, budeš dělat, bude dělat,</a:t>
            </a:r>
            <a:endParaRPr lang="cs-CZ" dirty="0"/>
          </a:p>
          <a:p>
            <a:r>
              <a:rPr lang="cs-CZ" b="1" dirty="0"/>
              <a:t>                         budeme dělat, budete dělat, budou dělat </a:t>
            </a:r>
            <a:endParaRPr lang="cs-CZ" dirty="0"/>
          </a:p>
          <a:p>
            <a:pPr lvl="1"/>
            <a:r>
              <a:rPr lang="cs-CZ" sz="2400" b="1" dirty="0">
                <a:solidFill>
                  <a:srgbClr val="002060"/>
                </a:solidFill>
              </a:rPr>
              <a:t>u sloves dokonavých – tvary přítomné</a:t>
            </a:r>
            <a:endParaRPr lang="cs-CZ" sz="2400" dirty="0">
              <a:solidFill>
                <a:srgbClr val="002060"/>
              </a:solidFill>
            </a:endParaRPr>
          </a:p>
          <a:p>
            <a:r>
              <a:rPr lang="cs-CZ" b="1" dirty="0"/>
              <a:t>                         zavolám, zavoláš, zavolá,</a:t>
            </a:r>
            <a:endParaRPr lang="cs-CZ" dirty="0"/>
          </a:p>
          <a:p>
            <a:r>
              <a:rPr lang="cs-CZ" b="1" dirty="0"/>
              <a:t>                         zavoláme, zavoláte, zavolají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04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Slovesný 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00B0F0"/>
                </a:solidFill>
              </a:rPr>
              <a:t>činný </a:t>
            </a:r>
          </a:p>
          <a:p>
            <a:pPr lvl="1"/>
            <a:r>
              <a:rPr lang="cs-CZ" sz="3200" b="1" dirty="0">
                <a:solidFill>
                  <a:srgbClr val="002060"/>
                </a:solidFill>
              </a:rPr>
              <a:t>podmět je původcem děje </a:t>
            </a:r>
          </a:p>
          <a:p>
            <a:pPr lvl="2"/>
            <a:r>
              <a:rPr lang="cs-CZ" sz="3200" b="1" dirty="0"/>
              <a:t>(vidím, viděl jsem, budu vidět)</a:t>
            </a:r>
            <a:endParaRPr lang="cs-CZ" sz="3200" dirty="0"/>
          </a:p>
          <a:p>
            <a:pPr marL="0" indent="0">
              <a:buNone/>
            </a:pPr>
            <a:endParaRPr lang="cs-CZ" sz="3200" b="1" dirty="0"/>
          </a:p>
          <a:p>
            <a:r>
              <a:rPr lang="cs-CZ" sz="4000" b="1" dirty="0">
                <a:solidFill>
                  <a:srgbClr val="00B0F0"/>
                </a:solidFill>
              </a:rPr>
              <a:t>trpný </a:t>
            </a:r>
          </a:p>
          <a:p>
            <a:pPr lvl="1"/>
            <a:r>
              <a:rPr lang="cs-CZ" sz="3200" b="1" dirty="0">
                <a:solidFill>
                  <a:srgbClr val="002060"/>
                </a:solidFill>
              </a:rPr>
              <a:t>podmět není původcem děje </a:t>
            </a:r>
          </a:p>
          <a:p>
            <a:pPr lvl="2"/>
            <a:r>
              <a:rPr lang="cs-CZ" sz="3200" b="1" dirty="0"/>
              <a:t>(jsem viděn, byl jsem viděn, budu viděn)</a:t>
            </a: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5653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240</TotalTime>
  <Words>637</Words>
  <Application>Microsoft Office PowerPoint</Application>
  <PresentationFormat>Předvádění na obrazovce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Tw Cen MT</vt:lpstr>
      <vt:lpstr>Došky</vt:lpstr>
      <vt:lpstr>Prezentace aplikace PowerPoint</vt:lpstr>
      <vt:lpstr>SLOVESA </vt:lpstr>
      <vt:lpstr>Mluvnické významy sloves ( co u sloves  určujeme) </vt:lpstr>
      <vt:lpstr>Osoba </vt:lpstr>
      <vt:lpstr>Čísla </vt:lpstr>
      <vt:lpstr>Způsob </vt:lpstr>
      <vt:lpstr>Způsob podmiňovací</vt:lpstr>
      <vt:lpstr>Čas </vt:lpstr>
      <vt:lpstr>Slovesný rod</vt:lpstr>
      <vt:lpstr>Slovesný vid</vt:lpstr>
      <vt:lpstr>Třídy a vzory</vt:lpstr>
      <vt:lpstr>Slovesný tvar</vt:lpstr>
      <vt:lpstr>Příčestí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 a slovesné tvary</dc:title>
  <dc:creator>TIGERDENT sro</dc:creator>
  <cp:lastModifiedBy>Světluše Pospíšilová</cp:lastModifiedBy>
  <cp:revision>15</cp:revision>
  <dcterms:created xsi:type="dcterms:W3CDTF">2012-11-27T14:12:39Z</dcterms:created>
  <dcterms:modified xsi:type="dcterms:W3CDTF">2020-11-15T18:16:24Z</dcterms:modified>
</cp:coreProperties>
</file>